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1"/>
  </p:notesMasterIdLst>
  <p:sldIdLst>
    <p:sldId id="256" r:id="rId5"/>
    <p:sldId id="260" r:id="rId6"/>
    <p:sldId id="257" r:id="rId7"/>
    <p:sldId id="261" r:id="rId8"/>
    <p:sldId id="258" r:id="rId9"/>
    <p:sldId id="25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74DA5B-E203-7EE5-3310-62D339EA0E7C}" v="6" dt="2025-01-13T11:34:39.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61" autoAdjust="0"/>
    <p:restoredTop sz="94660"/>
  </p:normalViewPr>
  <p:slideViewPr>
    <p:cSldViewPr snapToGrid="0">
      <p:cViewPr>
        <p:scale>
          <a:sx n="105" d="100"/>
          <a:sy n="105" d="100"/>
        </p:scale>
        <p:origin x="24" y="144"/>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ckson L" userId="S::louise.dickson@thirskschool.org::66569f8f-334d-46e4-9e9a-66418edfc6ef" providerId="AD" clId="Web-{BA74DA5B-E203-7EE5-3310-62D339EA0E7C}"/>
    <pc:docChg chg="modSld">
      <pc:chgData name="Dickson L" userId="S::louise.dickson@thirskschool.org::66569f8f-334d-46e4-9e9a-66418edfc6ef" providerId="AD" clId="Web-{BA74DA5B-E203-7EE5-3310-62D339EA0E7C}" dt="2025-01-13T11:34:39.419" v="5" actId="20577"/>
      <pc:docMkLst>
        <pc:docMk/>
      </pc:docMkLst>
      <pc:sldChg chg="modSp">
        <pc:chgData name="Dickson L" userId="S::louise.dickson@thirskschool.org::66569f8f-334d-46e4-9e9a-66418edfc6ef" providerId="AD" clId="Web-{BA74DA5B-E203-7EE5-3310-62D339EA0E7C}" dt="2025-01-13T11:34:39.419" v="5" actId="20577"/>
        <pc:sldMkLst>
          <pc:docMk/>
          <pc:sldMk cId="1134443274" sldId="261"/>
        </pc:sldMkLst>
        <pc:spChg chg="mod">
          <ac:chgData name="Dickson L" userId="S::louise.dickson@thirskschool.org::66569f8f-334d-46e4-9e9a-66418edfc6ef" providerId="AD" clId="Web-{BA74DA5B-E203-7EE5-3310-62D339EA0E7C}" dt="2025-01-13T11:34:39.419" v="5" actId="20577"/>
          <ac:spMkLst>
            <pc:docMk/>
            <pc:sldMk cId="1134443274" sldId="261"/>
            <ac:spMk id="3" creationId="{DEC8D2D0-7FE5-4698-9D4D-8A03C8E904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0BF18-23C4-CE49-9BEE-F0A3A235BE68}"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7B7EB-3747-DC4A-82F6-9531A4DBBE93}" type="slidenum">
              <a:rPr lang="en-US" smtClean="0"/>
              <a:t>‹#›</a:t>
            </a:fld>
            <a:endParaRPr lang="en-US"/>
          </a:p>
        </p:txBody>
      </p:sp>
    </p:spTree>
    <p:extLst>
      <p:ext uri="{BB962C8B-B14F-4D97-AF65-F5344CB8AC3E}">
        <p14:creationId xmlns:p14="http://schemas.microsoft.com/office/powerpoint/2010/main" val="385830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dirty="0"/>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1/13/2025</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3095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dirty="0"/>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5067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dirty="0"/>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1/13/2025</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7944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dirty="0"/>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18061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dirty="0"/>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1/13/2025</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29655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dirty="0"/>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1/13/2025</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7445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dirty="0"/>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1/13/2025</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3296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93243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1/13/2025</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0988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dirty="0"/>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800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dirty="0"/>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1/13/2025</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8437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dirty="0"/>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1/13/2025</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1283317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14836A48-4CAC-4A40-97EB-8ACA9B26A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6890A515-B90B-43BC-876F-580D2FC47E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5" name="Freeform 5">
              <a:extLst>
                <a:ext uri="{FF2B5EF4-FFF2-40B4-BE49-F238E27FC236}">
                  <a16:creationId xmlns:a16="http://schemas.microsoft.com/office/drawing/2014/main" id="{3749B484-B143-40F7-896A-A20650EE47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6">
              <a:extLst>
                <a:ext uri="{FF2B5EF4-FFF2-40B4-BE49-F238E27FC236}">
                  <a16:creationId xmlns:a16="http://schemas.microsoft.com/office/drawing/2014/main" id="{D5ECC4BD-4D67-4CD5-9118-C8F95255E0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7">
              <a:extLst>
                <a:ext uri="{FF2B5EF4-FFF2-40B4-BE49-F238E27FC236}">
                  <a16:creationId xmlns:a16="http://schemas.microsoft.com/office/drawing/2014/main" id="{DFCF04F1-C8A9-4F23-B565-9B70C6D740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8">
              <a:extLst>
                <a:ext uri="{FF2B5EF4-FFF2-40B4-BE49-F238E27FC236}">
                  <a16:creationId xmlns:a16="http://schemas.microsoft.com/office/drawing/2014/main" id="{9964E85D-E8AC-4D3F-A3BC-E4D8DE608D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9">
              <a:extLst>
                <a:ext uri="{FF2B5EF4-FFF2-40B4-BE49-F238E27FC236}">
                  <a16:creationId xmlns:a16="http://schemas.microsoft.com/office/drawing/2014/main" id="{8FE670F7-87AE-49F1-AFCF-646DC0B69B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0">
              <a:extLst>
                <a:ext uri="{FF2B5EF4-FFF2-40B4-BE49-F238E27FC236}">
                  <a16:creationId xmlns:a16="http://schemas.microsoft.com/office/drawing/2014/main" id="{2D394406-F17F-478D-9811-F133F31630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1">
              <a:extLst>
                <a:ext uri="{FF2B5EF4-FFF2-40B4-BE49-F238E27FC236}">
                  <a16:creationId xmlns:a16="http://schemas.microsoft.com/office/drawing/2014/main" id="{C929B1C0-F6D9-45BC-B41C-5BEBE9AD60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2">
              <a:extLst>
                <a:ext uri="{FF2B5EF4-FFF2-40B4-BE49-F238E27FC236}">
                  <a16:creationId xmlns:a16="http://schemas.microsoft.com/office/drawing/2014/main" id="{8CBC2023-5C0F-470C-A494-448A3088CE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3">
              <a:extLst>
                <a:ext uri="{FF2B5EF4-FFF2-40B4-BE49-F238E27FC236}">
                  <a16:creationId xmlns:a16="http://schemas.microsoft.com/office/drawing/2014/main" id="{F753F948-20A5-448F-A91B-30C3FA8748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4">
              <a:extLst>
                <a:ext uri="{FF2B5EF4-FFF2-40B4-BE49-F238E27FC236}">
                  <a16:creationId xmlns:a16="http://schemas.microsoft.com/office/drawing/2014/main" id="{187C515D-FEE4-4EAD-A758-C09FC8898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5">
              <a:extLst>
                <a:ext uri="{FF2B5EF4-FFF2-40B4-BE49-F238E27FC236}">
                  <a16:creationId xmlns:a16="http://schemas.microsoft.com/office/drawing/2014/main" id="{55F8581B-27B7-42AB-B33F-69023D3B1C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6">
              <a:extLst>
                <a:ext uri="{FF2B5EF4-FFF2-40B4-BE49-F238E27FC236}">
                  <a16:creationId xmlns:a16="http://schemas.microsoft.com/office/drawing/2014/main" id="{CBC2EB4A-D3CD-4347-AE09-347B7B10EF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7">
              <a:extLst>
                <a:ext uri="{FF2B5EF4-FFF2-40B4-BE49-F238E27FC236}">
                  <a16:creationId xmlns:a16="http://schemas.microsoft.com/office/drawing/2014/main" id="{C35E0B18-828E-4F07-BC14-5B6EB8C283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8">
              <a:extLst>
                <a:ext uri="{FF2B5EF4-FFF2-40B4-BE49-F238E27FC236}">
                  <a16:creationId xmlns:a16="http://schemas.microsoft.com/office/drawing/2014/main" id="{D972FA4F-64D2-4E34-B234-7B2C363C4F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9">
              <a:extLst>
                <a:ext uri="{FF2B5EF4-FFF2-40B4-BE49-F238E27FC236}">
                  <a16:creationId xmlns:a16="http://schemas.microsoft.com/office/drawing/2014/main" id="{430AC742-FB30-4DCC-A9AC-92D107A34C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0">
              <a:extLst>
                <a:ext uri="{FF2B5EF4-FFF2-40B4-BE49-F238E27FC236}">
                  <a16:creationId xmlns:a16="http://schemas.microsoft.com/office/drawing/2014/main" id="{C991F4A4-6C1A-486C-80A9-B653BC0ED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1">
              <a:extLst>
                <a:ext uri="{FF2B5EF4-FFF2-40B4-BE49-F238E27FC236}">
                  <a16:creationId xmlns:a16="http://schemas.microsoft.com/office/drawing/2014/main" id="{34F60AAA-3D77-4751-9A2C-27A680142A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2">
              <a:extLst>
                <a:ext uri="{FF2B5EF4-FFF2-40B4-BE49-F238E27FC236}">
                  <a16:creationId xmlns:a16="http://schemas.microsoft.com/office/drawing/2014/main" id="{71A93347-D2EA-43A7-92CB-3BC1C8F43D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3">
              <a:extLst>
                <a:ext uri="{FF2B5EF4-FFF2-40B4-BE49-F238E27FC236}">
                  <a16:creationId xmlns:a16="http://schemas.microsoft.com/office/drawing/2014/main" id="{A99EB955-34CE-4879-BB3E-19C017967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id="{9EBD34E3-811C-4562-A3F1-20FA75FBAD49}"/>
              </a:ext>
            </a:extLst>
          </p:cNvPr>
          <p:cNvPicPr>
            <a:picLocks noChangeAspect="1"/>
          </p:cNvPicPr>
          <p:nvPr/>
        </p:nvPicPr>
        <p:blipFill rotWithShape="1">
          <a:blip r:embed="rId4"/>
          <a:srcRect t="15728" r="-1" b="-1"/>
          <a:stretch/>
        </p:blipFill>
        <p:spPr>
          <a:xfrm>
            <a:off x="20" y="227"/>
            <a:ext cx="12191675" cy="6858000"/>
          </a:xfrm>
          <a:prstGeom prst="rect">
            <a:avLst/>
          </a:prstGeom>
        </p:spPr>
      </p:pic>
      <p:grpSp>
        <p:nvGrpSpPr>
          <p:cNvPr id="65" name="Group 64">
            <a:extLst>
              <a:ext uri="{FF2B5EF4-FFF2-40B4-BE49-F238E27FC236}">
                <a16:creationId xmlns:a16="http://schemas.microsoft.com/office/drawing/2014/main" id="{99502C85-D694-4534-81D2-BE2E526122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33747" y="1186483"/>
            <a:ext cx="4510627" cy="4477933"/>
            <a:chOff x="3833747" y="1186483"/>
            <a:chExt cx="4510627" cy="4477933"/>
          </a:xfrm>
        </p:grpSpPr>
        <p:sp>
          <p:nvSpPr>
            <p:cNvPr id="66" name="Rectangle 65">
              <a:extLst>
                <a:ext uri="{FF2B5EF4-FFF2-40B4-BE49-F238E27FC236}">
                  <a16:creationId xmlns:a16="http://schemas.microsoft.com/office/drawing/2014/main" id="{070D54E8-5694-4275-AC73-041D919D5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7681" y="1186483"/>
              <a:ext cx="4506693" cy="71618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39">
              <a:extLst>
                <a:ext uri="{FF2B5EF4-FFF2-40B4-BE49-F238E27FC236}">
                  <a16:creationId xmlns:a16="http://schemas.microsoft.com/office/drawing/2014/main" id="{085E5B83-AB95-4571-B7AE-841A0D5F9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E63AAECE-705E-4B7A-B758-B9CEB30C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3747" y="1991156"/>
              <a:ext cx="4510180" cy="3322196"/>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3916043" y="2075504"/>
            <a:ext cx="4345588" cy="2042725"/>
          </a:xfrm>
        </p:spPr>
        <p:txBody>
          <a:bodyPr>
            <a:normAutofit/>
          </a:bodyPr>
          <a:lstStyle/>
          <a:p>
            <a:r>
              <a:rPr lang="en-US" dirty="0">
                <a:cs typeface="Calibri Light"/>
              </a:rPr>
              <a:t>Why Choose GCSE Music?</a:t>
            </a:r>
            <a:endParaRPr lang="en-US" dirty="0"/>
          </a:p>
        </p:txBody>
      </p:sp>
      <p:sp>
        <p:nvSpPr>
          <p:cNvPr id="3" name="Subtitle 2"/>
          <p:cNvSpPr>
            <a:spLocks noGrp="1"/>
          </p:cNvSpPr>
          <p:nvPr>
            <p:ph type="subTitle" idx="1"/>
          </p:nvPr>
        </p:nvSpPr>
        <p:spPr>
          <a:xfrm>
            <a:off x="3916043" y="4202728"/>
            <a:ext cx="4345588" cy="1026125"/>
          </a:xfrm>
        </p:spPr>
        <p:txBody>
          <a:bodyPr vert="horz" lIns="91440" tIns="45720" rIns="91440" bIns="45720" rtlCol="0">
            <a:normAutofit/>
          </a:bodyPr>
          <a:lstStyle/>
          <a:p>
            <a:pPr>
              <a:lnSpc>
                <a:spcPct val="90000"/>
              </a:lnSpc>
            </a:pPr>
            <a:r>
              <a:rPr lang="en-US" dirty="0"/>
              <a:t>What do we study?</a:t>
            </a:r>
          </a:p>
          <a:p>
            <a:pPr>
              <a:lnSpc>
                <a:spcPct val="90000"/>
              </a:lnSpc>
            </a:pPr>
            <a:r>
              <a:rPr lang="en-US" dirty="0"/>
              <a:t>Personal attributes  &amp; How can it help me?</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95519700"/>
      </p:ext>
    </p:extLst>
  </p:cSld>
  <p:clrMapOvr>
    <a:masterClrMapping/>
  </p:clrMapOvr>
  <mc:AlternateContent xmlns:mc="http://schemas.openxmlformats.org/markup-compatibility/2006" xmlns:p14="http://schemas.microsoft.com/office/powerpoint/2010/main">
    <mc:Choice Requires="p14">
      <p:transition spd="slow" p14:dur="2000" advTm="50212"/>
    </mc:Choice>
    <mc:Fallback xmlns="">
      <p:transition spd="slow" advTm="5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2">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14">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6"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BA504A5-DF38-4517-89EB-7675FBDEFC4D}"/>
              </a:ext>
            </a:extLst>
          </p:cNvPr>
          <p:cNvSpPr>
            <a:spLocks noGrp="1"/>
          </p:cNvSpPr>
          <p:nvPr>
            <p:ph type="title"/>
          </p:nvPr>
        </p:nvSpPr>
        <p:spPr>
          <a:xfrm>
            <a:off x="7269686" y="795527"/>
            <a:ext cx="4123738" cy="1433323"/>
          </a:xfrm>
        </p:spPr>
        <p:txBody>
          <a:bodyPr>
            <a:normAutofit/>
          </a:bodyPr>
          <a:lstStyle/>
          <a:p>
            <a:pPr algn="l"/>
            <a:r>
              <a:rPr lang="en-US" sz="3200">
                <a:solidFill>
                  <a:schemeClr val="tx2"/>
                </a:solidFill>
              </a:rPr>
              <a:t>What do we Study</a:t>
            </a:r>
          </a:p>
        </p:txBody>
      </p:sp>
      <p:sp>
        <p:nvSpPr>
          <p:cNvPr id="38" name="Rectangle 37">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EABD8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E23C969A-94D7-49DE-A4ED-D6332939DBF4}"/>
              </a:ext>
            </a:extLst>
          </p:cNvPr>
          <p:cNvPicPr>
            <a:picLocks noChangeAspect="1"/>
          </p:cNvPicPr>
          <p:nvPr/>
        </p:nvPicPr>
        <p:blipFill rotWithShape="1">
          <a:blip r:embed="rId4"/>
          <a:srcRect l="2086" r="21362"/>
          <a:stretch/>
        </p:blipFill>
        <p:spPr>
          <a:xfrm>
            <a:off x="972115" y="960214"/>
            <a:ext cx="5641848" cy="4919472"/>
          </a:xfrm>
          <a:prstGeom prst="rect">
            <a:avLst/>
          </a:prstGeom>
          <a:ln w="12700">
            <a:noFill/>
          </a:ln>
        </p:spPr>
      </p:pic>
      <p:sp>
        <p:nvSpPr>
          <p:cNvPr id="3" name="Content Placeholder 2">
            <a:extLst>
              <a:ext uri="{FF2B5EF4-FFF2-40B4-BE49-F238E27FC236}">
                <a16:creationId xmlns:a16="http://schemas.microsoft.com/office/drawing/2014/main" id="{EE696C44-51A1-4A95-807C-573AF2ABC2E2}"/>
              </a:ext>
            </a:extLst>
          </p:cNvPr>
          <p:cNvSpPr>
            <a:spLocks noGrp="1"/>
          </p:cNvSpPr>
          <p:nvPr>
            <p:ph idx="1"/>
          </p:nvPr>
        </p:nvSpPr>
        <p:spPr>
          <a:xfrm>
            <a:off x="7293817" y="2338388"/>
            <a:ext cx="4099607" cy="3678237"/>
          </a:xfrm>
        </p:spPr>
        <p:txBody>
          <a:bodyPr vert="horz" lIns="91440" tIns="45720" rIns="91440" bIns="45720" rtlCol="0">
            <a:normAutofit/>
          </a:bodyPr>
          <a:lstStyle/>
          <a:p>
            <a:pPr>
              <a:lnSpc>
                <a:spcPct val="110000"/>
              </a:lnSpc>
              <a:buClr>
                <a:srgbClr val="EABD84"/>
              </a:buClr>
            </a:pPr>
            <a:r>
              <a:rPr lang="en-US" sz="1500" dirty="0"/>
              <a:t>The course covers a range of skills including:</a:t>
            </a:r>
          </a:p>
          <a:p>
            <a:pPr>
              <a:lnSpc>
                <a:spcPct val="110000"/>
              </a:lnSpc>
              <a:buClr>
                <a:srgbClr val="EABD84"/>
              </a:buClr>
            </a:pPr>
            <a:r>
              <a:rPr lang="en-US" sz="1500" dirty="0"/>
              <a:t>Performing: as a soloist and as part of an ensemble (30%)</a:t>
            </a:r>
          </a:p>
          <a:p>
            <a:pPr>
              <a:lnSpc>
                <a:spcPct val="110000"/>
              </a:lnSpc>
              <a:buClr>
                <a:srgbClr val="EABD84"/>
              </a:buClr>
            </a:pPr>
            <a:r>
              <a:rPr lang="en-US" sz="1500" dirty="0"/>
              <a:t>Composing: this might be to a particular brief or in a particular style but will enable the student to explore their creativity and musical style(30%)</a:t>
            </a:r>
          </a:p>
          <a:p>
            <a:pPr>
              <a:lnSpc>
                <a:spcPct val="110000"/>
              </a:lnSpc>
              <a:buClr>
                <a:srgbClr val="EABD84"/>
              </a:buClr>
            </a:pPr>
            <a:r>
              <a:rPr lang="en-US" sz="1500" dirty="0"/>
              <a:t>Listening: the ability to critically appreciate and respond to music as well as </a:t>
            </a:r>
            <a:r>
              <a:rPr lang="en-US" sz="1500" dirty="0" err="1"/>
              <a:t>analyse</a:t>
            </a:r>
            <a:r>
              <a:rPr lang="en-US" sz="1500" dirty="0"/>
              <a:t> its structure and </a:t>
            </a:r>
            <a:r>
              <a:rPr lang="en-US" sz="1500" dirty="0" err="1"/>
              <a:t>recognise</a:t>
            </a:r>
            <a:r>
              <a:rPr lang="en-US" sz="1500" dirty="0"/>
              <a:t> musical devices. (40%)</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16933225"/>
      </p:ext>
    </p:extLst>
  </p:cSld>
  <p:clrMapOvr>
    <a:masterClrMapping/>
  </p:clrMapOvr>
  <mc:AlternateContent xmlns:mc="http://schemas.openxmlformats.org/markup-compatibility/2006" xmlns:p14="http://schemas.microsoft.com/office/powerpoint/2010/main">
    <mc:Choice Requires="p14">
      <p:transition spd="slow" p14:dur="2000" advTm="119888"/>
    </mc:Choice>
    <mc:Fallback xmlns="">
      <p:transition spd="slow" advTm="119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84DB7353-7D7A-431B-A5B6-A3845E6F2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65" name="Freeform 5">
              <a:extLst>
                <a:ext uri="{FF2B5EF4-FFF2-40B4-BE49-F238E27FC236}">
                  <a16:creationId xmlns:a16="http://schemas.microsoft.com/office/drawing/2014/main" id="{9E8D15D6-6183-4BE1-A315-C7EC9C1A5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6">
              <a:extLst>
                <a:ext uri="{FF2B5EF4-FFF2-40B4-BE49-F238E27FC236}">
                  <a16:creationId xmlns:a16="http://schemas.microsoft.com/office/drawing/2014/main" id="{82A253FA-4E60-4B4D-94B0-93ECFCF30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7">
              <a:extLst>
                <a:ext uri="{FF2B5EF4-FFF2-40B4-BE49-F238E27FC236}">
                  <a16:creationId xmlns:a16="http://schemas.microsoft.com/office/drawing/2014/main" id="{E1B39AD1-11BD-457B-822C-A873607F4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8" name="Freeform 8">
              <a:extLst>
                <a:ext uri="{FF2B5EF4-FFF2-40B4-BE49-F238E27FC236}">
                  <a16:creationId xmlns:a16="http://schemas.microsoft.com/office/drawing/2014/main" id="{CC286005-78D5-4BE4-AA8B-75CDC07E7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9">
              <a:extLst>
                <a:ext uri="{FF2B5EF4-FFF2-40B4-BE49-F238E27FC236}">
                  <a16:creationId xmlns:a16="http://schemas.microsoft.com/office/drawing/2014/main" id="{09E4A22D-7E83-4F24-97FE-931A93CAC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10">
              <a:extLst>
                <a:ext uri="{FF2B5EF4-FFF2-40B4-BE49-F238E27FC236}">
                  <a16:creationId xmlns:a16="http://schemas.microsoft.com/office/drawing/2014/main" id="{4351E96B-8DD4-4D5E-A9F0-C47F5F337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11">
              <a:extLst>
                <a:ext uri="{FF2B5EF4-FFF2-40B4-BE49-F238E27FC236}">
                  <a16:creationId xmlns:a16="http://schemas.microsoft.com/office/drawing/2014/main" id="{BFF78610-2475-4756-9EC8-5DA7D8902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2" name="Freeform 12">
              <a:extLst>
                <a:ext uri="{FF2B5EF4-FFF2-40B4-BE49-F238E27FC236}">
                  <a16:creationId xmlns:a16="http://schemas.microsoft.com/office/drawing/2014/main" id="{C7ACAE44-681D-4CBC-B2AB-E5131DF5A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13">
              <a:extLst>
                <a:ext uri="{FF2B5EF4-FFF2-40B4-BE49-F238E27FC236}">
                  <a16:creationId xmlns:a16="http://schemas.microsoft.com/office/drawing/2014/main" id="{CA22E4A0-73AA-4722-9C16-F3AF9A33E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4" name="Freeform 14">
              <a:extLst>
                <a:ext uri="{FF2B5EF4-FFF2-40B4-BE49-F238E27FC236}">
                  <a16:creationId xmlns:a16="http://schemas.microsoft.com/office/drawing/2014/main" id="{BB36E626-EBEB-41C0-B224-8DB049DB4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5" name="Freeform 15">
              <a:extLst>
                <a:ext uri="{FF2B5EF4-FFF2-40B4-BE49-F238E27FC236}">
                  <a16:creationId xmlns:a16="http://schemas.microsoft.com/office/drawing/2014/main" id="{D603DEC5-BED4-4DB6-A253-F61CC3674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6" name="Freeform 16">
              <a:extLst>
                <a:ext uri="{FF2B5EF4-FFF2-40B4-BE49-F238E27FC236}">
                  <a16:creationId xmlns:a16="http://schemas.microsoft.com/office/drawing/2014/main" id="{86AE9DE6-CA9A-479B-A0FB-0E1BAC7A6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77" name="Freeform 17">
              <a:extLst>
                <a:ext uri="{FF2B5EF4-FFF2-40B4-BE49-F238E27FC236}">
                  <a16:creationId xmlns:a16="http://schemas.microsoft.com/office/drawing/2014/main" id="{16CB8DC8-E75F-4574-A290-AAB7031BE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18">
              <a:extLst>
                <a:ext uri="{FF2B5EF4-FFF2-40B4-BE49-F238E27FC236}">
                  <a16:creationId xmlns:a16="http://schemas.microsoft.com/office/drawing/2014/main" id="{1CA657E1-3A52-4C23-AA47-EBB2D5C41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9">
              <a:extLst>
                <a:ext uri="{FF2B5EF4-FFF2-40B4-BE49-F238E27FC236}">
                  <a16:creationId xmlns:a16="http://schemas.microsoft.com/office/drawing/2014/main" id="{ED4F701B-2A93-464F-A673-54EED5C4C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20">
              <a:extLst>
                <a:ext uri="{FF2B5EF4-FFF2-40B4-BE49-F238E27FC236}">
                  <a16:creationId xmlns:a16="http://schemas.microsoft.com/office/drawing/2014/main" id="{9977C34F-F6C9-4749-B201-7B928802D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21">
              <a:extLst>
                <a:ext uri="{FF2B5EF4-FFF2-40B4-BE49-F238E27FC236}">
                  <a16:creationId xmlns:a16="http://schemas.microsoft.com/office/drawing/2014/main" id="{3A913E6B-DBE9-4291-A34C-36069ECB8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22">
              <a:extLst>
                <a:ext uri="{FF2B5EF4-FFF2-40B4-BE49-F238E27FC236}">
                  <a16:creationId xmlns:a16="http://schemas.microsoft.com/office/drawing/2014/main" id="{7D415C04-AB5C-4B76-9E49-EEBAEE64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23">
              <a:extLst>
                <a:ext uri="{FF2B5EF4-FFF2-40B4-BE49-F238E27FC236}">
                  <a16:creationId xmlns:a16="http://schemas.microsoft.com/office/drawing/2014/main" id="{151FDC11-E872-4EAE-A597-822F9FE17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85" name="Group 84">
            <a:extLst>
              <a:ext uri="{FF2B5EF4-FFF2-40B4-BE49-F238E27FC236}">
                <a16:creationId xmlns:a16="http://schemas.microsoft.com/office/drawing/2014/main" id="{1B24766B-81CA-44C7-BF11-77A12BA4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86" name="Rectangle 85">
              <a:extLst>
                <a:ext uri="{FF2B5EF4-FFF2-40B4-BE49-F238E27FC236}">
                  <a16:creationId xmlns:a16="http://schemas.microsoft.com/office/drawing/2014/main" id="{1A2F9962-DEB8-461C-8B4C-C0ED0D8A7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Isosceles Triangle 86">
              <a:extLst>
                <a:ext uri="{FF2B5EF4-FFF2-40B4-BE49-F238E27FC236}">
                  <a16:creationId xmlns:a16="http://schemas.microsoft.com/office/drawing/2014/main" id="{C0672E08-EB09-4B8E-8522-24BBC2CFF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a:extLst>
                <a:ext uri="{FF2B5EF4-FFF2-40B4-BE49-F238E27FC236}">
                  <a16:creationId xmlns:a16="http://schemas.microsoft.com/office/drawing/2014/main" id="{3447AB64-F3EC-4A1F-BFD4-F0F9DB3DA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90" name="Rectangle 89">
            <a:extLst>
              <a:ext uri="{FF2B5EF4-FFF2-40B4-BE49-F238E27FC236}">
                <a16:creationId xmlns:a16="http://schemas.microsoft.com/office/drawing/2014/main" id="{62704ED4-17AD-4155-82BF-349125232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94030ADA-F758-4871-82A9-A900D3A1C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93" name="Freeform 5">
              <a:extLst>
                <a:ext uri="{FF2B5EF4-FFF2-40B4-BE49-F238E27FC236}">
                  <a16:creationId xmlns:a16="http://schemas.microsoft.com/office/drawing/2014/main" id="{C03A5D77-B569-4446-A13F-5F2B66B89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6">
              <a:extLst>
                <a:ext uri="{FF2B5EF4-FFF2-40B4-BE49-F238E27FC236}">
                  <a16:creationId xmlns:a16="http://schemas.microsoft.com/office/drawing/2014/main" id="{1910AFDB-600F-419E-B8A2-C910C91CC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7">
              <a:extLst>
                <a:ext uri="{FF2B5EF4-FFF2-40B4-BE49-F238E27FC236}">
                  <a16:creationId xmlns:a16="http://schemas.microsoft.com/office/drawing/2014/main" id="{8BA9642D-E707-4E5C-AD56-5B4201F77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8">
              <a:extLst>
                <a:ext uri="{FF2B5EF4-FFF2-40B4-BE49-F238E27FC236}">
                  <a16:creationId xmlns:a16="http://schemas.microsoft.com/office/drawing/2014/main" id="{6BE43368-BE27-4B0F-996B-F8020ECC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9">
              <a:extLst>
                <a:ext uri="{FF2B5EF4-FFF2-40B4-BE49-F238E27FC236}">
                  <a16:creationId xmlns:a16="http://schemas.microsoft.com/office/drawing/2014/main" id="{1C2AFC90-DCD5-4CC4-B572-09469E892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0">
              <a:extLst>
                <a:ext uri="{FF2B5EF4-FFF2-40B4-BE49-F238E27FC236}">
                  <a16:creationId xmlns:a16="http://schemas.microsoft.com/office/drawing/2014/main" id="{EEC73C1F-7C9B-41BF-A454-152B90AF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11">
              <a:extLst>
                <a:ext uri="{FF2B5EF4-FFF2-40B4-BE49-F238E27FC236}">
                  <a16:creationId xmlns:a16="http://schemas.microsoft.com/office/drawing/2014/main" id="{B9387A9D-115C-4CC5-9107-97827EFF8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12">
              <a:extLst>
                <a:ext uri="{FF2B5EF4-FFF2-40B4-BE49-F238E27FC236}">
                  <a16:creationId xmlns:a16="http://schemas.microsoft.com/office/drawing/2014/main" id="{69CF2257-1227-45F2-8310-EF03857E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3">
              <a:extLst>
                <a:ext uri="{FF2B5EF4-FFF2-40B4-BE49-F238E27FC236}">
                  <a16:creationId xmlns:a16="http://schemas.microsoft.com/office/drawing/2014/main" id="{914D598B-12C8-4050-872B-AB3C4790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2" name="Freeform 14">
              <a:extLst>
                <a:ext uri="{FF2B5EF4-FFF2-40B4-BE49-F238E27FC236}">
                  <a16:creationId xmlns:a16="http://schemas.microsoft.com/office/drawing/2014/main" id="{43441426-0436-4C62-93CB-7B231211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3" name="Freeform 15">
              <a:extLst>
                <a:ext uri="{FF2B5EF4-FFF2-40B4-BE49-F238E27FC236}">
                  <a16:creationId xmlns:a16="http://schemas.microsoft.com/office/drawing/2014/main" id="{8174AF5F-E0DA-457B-9C6D-B6793C36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4" name="Freeform 16">
              <a:extLst>
                <a:ext uri="{FF2B5EF4-FFF2-40B4-BE49-F238E27FC236}">
                  <a16:creationId xmlns:a16="http://schemas.microsoft.com/office/drawing/2014/main" id="{40D36E6D-6BFF-4FB5-9EEB-3A36B7956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5" name="Freeform 17">
              <a:extLst>
                <a:ext uri="{FF2B5EF4-FFF2-40B4-BE49-F238E27FC236}">
                  <a16:creationId xmlns:a16="http://schemas.microsoft.com/office/drawing/2014/main" id="{5159A95D-574D-4341-8A5B-5EB05EF2C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18">
              <a:extLst>
                <a:ext uri="{FF2B5EF4-FFF2-40B4-BE49-F238E27FC236}">
                  <a16:creationId xmlns:a16="http://schemas.microsoft.com/office/drawing/2014/main" id="{CC2519B6-9E4D-48AA-8E1D-413BEEEEE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19">
              <a:extLst>
                <a:ext uri="{FF2B5EF4-FFF2-40B4-BE49-F238E27FC236}">
                  <a16:creationId xmlns:a16="http://schemas.microsoft.com/office/drawing/2014/main" id="{91EFD00E-D9BB-4F8F-9652-1514A200A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20">
              <a:extLst>
                <a:ext uri="{FF2B5EF4-FFF2-40B4-BE49-F238E27FC236}">
                  <a16:creationId xmlns:a16="http://schemas.microsoft.com/office/drawing/2014/main" id="{78EDA1A4-47D4-4C8C-94C1-20520CA08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9" name="Freeform 21">
              <a:extLst>
                <a:ext uri="{FF2B5EF4-FFF2-40B4-BE49-F238E27FC236}">
                  <a16:creationId xmlns:a16="http://schemas.microsoft.com/office/drawing/2014/main" id="{EF948F9B-2B64-4D46-B645-564490CD5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22">
              <a:extLst>
                <a:ext uri="{FF2B5EF4-FFF2-40B4-BE49-F238E27FC236}">
                  <a16:creationId xmlns:a16="http://schemas.microsoft.com/office/drawing/2014/main" id="{95BA89D9-B358-4064-A9B6-44592BB97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1" name="Freeform 23">
              <a:extLst>
                <a:ext uri="{FF2B5EF4-FFF2-40B4-BE49-F238E27FC236}">
                  <a16:creationId xmlns:a16="http://schemas.microsoft.com/office/drawing/2014/main" id="{B1D008F9-9A52-429E-9615-0BB796945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13" name="Rectangle 112">
            <a:extLst>
              <a:ext uri="{FF2B5EF4-FFF2-40B4-BE49-F238E27FC236}">
                <a16:creationId xmlns:a16="http://schemas.microsoft.com/office/drawing/2014/main" id="{E4BAAF5C-577F-43DB-8ACD-EDAB5A54E6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tx2">
                  <a:alpha val="38000"/>
                </a:schemeClr>
              </a:gs>
              <a:gs pos="0">
                <a:schemeClr val="bg1">
                  <a:lumMod val="95000"/>
                  <a:alpha val="12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F92C4F-FA06-4182-A26A-CF3D36A6D1C4}"/>
              </a:ext>
            </a:extLst>
          </p:cNvPr>
          <p:cNvSpPr>
            <a:spLocks noGrp="1"/>
          </p:cNvSpPr>
          <p:nvPr>
            <p:ph type="title"/>
          </p:nvPr>
        </p:nvSpPr>
        <p:spPr>
          <a:xfrm>
            <a:off x="807721" y="760830"/>
            <a:ext cx="6884244" cy="5336340"/>
          </a:xfrm>
        </p:spPr>
        <p:txBody>
          <a:bodyPr vert="horz" lIns="228600" tIns="228600" rIns="228600" bIns="0" rtlCol="0" anchor="ctr">
            <a:normAutofit/>
          </a:bodyPr>
          <a:lstStyle/>
          <a:p>
            <a:pPr algn="r">
              <a:lnSpc>
                <a:spcPct val="80000"/>
              </a:lnSpc>
            </a:pPr>
            <a:r>
              <a:rPr lang="en-US" sz="3500">
                <a:solidFill>
                  <a:schemeClr val="tx1"/>
                </a:solidFill>
              </a:rPr>
              <a:t>Personal Attributes?</a:t>
            </a:r>
            <a:br>
              <a:rPr lang="en-US" sz="3500">
                <a:solidFill>
                  <a:schemeClr val="tx1"/>
                </a:solidFill>
              </a:rPr>
            </a:br>
            <a:br>
              <a:rPr lang="en-US" sz="3500">
                <a:solidFill>
                  <a:schemeClr val="tx1"/>
                </a:solidFill>
              </a:rPr>
            </a:br>
            <a:r>
              <a:rPr lang="en-US" sz="3500">
                <a:solidFill>
                  <a:schemeClr val="tx1"/>
                </a:solidFill>
              </a:rPr>
              <a:t>You do need to be able to sing or play an instrument.  If you do not already play you must be keen to learn one.  The department provides instrument/vocal lessons on a range of instruments which you must attend </a:t>
            </a:r>
            <a:br>
              <a:rPr lang="en-US" sz="3500">
                <a:solidFill>
                  <a:schemeClr val="tx1"/>
                </a:solidFill>
              </a:rPr>
            </a:br>
            <a:endParaRPr lang="en-US" sz="3500">
              <a:solidFill>
                <a:schemeClr val="tx1"/>
              </a:solidFill>
            </a:endParaRPr>
          </a:p>
        </p:txBody>
      </p:sp>
      <p:sp>
        <p:nvSpPr>
          <p:cNvPr id="115" name="Isosceles Triangle 114">
            <a:extLst>
              <a:ext uri="{FF2B5EF4-FFF2-40B4-BE49-F238E27FC236}">
                <a16:creationId xmlns:a16="http://schemas.microsoft.com/office/drawing/2014/main" id="{78B6E08A-861F-4A1A-BCF0-69429C5A2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25316" y="3342776"/>
            <a:ext cx="200040" cy="17244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46978146"/>
      </p:ext>
    </p:extLst>
  </p:cSld>
  <p:clrMapOvr>
    <a:masterClrMapping/>
  </p:clrMapOvr>
  <mc:AlternateContent xmlns:mc="http://schemas.openxmlformats.org/markup-compatibility/2006" xmlns:p14="http://schemas.microsoft.com/office/powerpoint/2010/main">
    <mc:Choice Requires="p14">
      <p:transition spd="slow" p14:dur="2000" advTm="82085"/>
    </mc:Choice>
    <mc:Fallback xmlns="">
      <p:transition spd="slow" advTm="82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 name="Rectangle 32">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EA7F62-68D3-4460-8221-4C5B8BE41E3E}"/>
              </a:ext>
            </a:extLst>
          </p:cNvPr>
          <p:cNvSpPr>
            <a:spLocks noGrp="1"/>
          </p:cNvSpPr>
          <p:nvPr>
            <p:ph type="title"/>
          </p:nvPr>
        </p:nvSpPr>
        <p:spPr>
          <a:xfrm>
            <a:off x="645459" y="960120"/>
            <a:ext cx="3865695" cy="4171278"/>
          </a:xfrm>
        </p:spPr>
        <p:txBody>
          <a:bodyPr>
            <a:normAutofit/>
          </a:bodyPr>
          <a:lstStyle/>
          <a:p>
            <a:pPr algn="r"/>
            <a:r>
              <a:rPr lang="en-US" sz="4400">
                <a:solidFill>
                  <a:schemeClr val="tx1"/>
                </a:solidFill>
                <a:cs typeface="Calibri Light"/>
              </a:rPr>
              <a:t>How will music help me in the future?</a:t>
            </a:r>
            <a:endParaRPr lang="en-US" sz="4400">
              <a:solidFill>
                <a:schemeClr val="tx1"/>
              </a:solidFill>
            </a:endParaRPr>
          </a:p>
        </p:txBody>
      </p:sp>
      <p:cxnSp>
        <p:nvCxnSpPr>
          <p:cNvPr id="35" name="Straight Connector 34">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EC8D2D0-7FE5-4698-9D4D-8A03C8E9040A}"/>
              </a:ext>
            </a:extLst>
          </p:cNvPr>
          <p:cNvSpPr>
            <a:spLocks noGrp="1"/>
          </p:cNvSpPr>
          <p:nvPr>
            <p:ph idx="1"/>
          </p:nvPr>
        </p:nvSpPr>
        <p:spPr>
          <a:xfrm>
            <a:off x="4983164" y="960120"/>
            <a:ext cx="5511800" cy="4171278"/>
          </a:xfrm>
        </p:spPr>
        <p:txBody>
          <a:bodyPr>
            <a:normAutofit/>
          </a:bodyPr>
          <a:lstStyle/>
          <a:p>
            <a:pPr marL="0" indent="0">
              <a:buNone/>
            </a:pPr>
            <a:r>
              <a:rPr lang="en-US" dirty="0"/>
              <a:t>You may choose to continue with music, by </a:t>
            </a:r>
            <a:r>
              <a:rPr lang="en-US"/>
              <a:t>studying A level.  But equally, you </a:t>
            </a:r>
            <a:r>
              <a:rPr lang="en-US" dirty="0"/>
              <a:t>might want to study other subjects. Either way, choosing music at GCSE will have benefitted you because of its many transferable skills.</a:t>
            </a:r>
          </a:p>
          <a:p>
            <a:pPr marL="0" indent="0">
              <a:buNone/>
            </a:pPr>
            <a:endParaRPr lang="en-US" dirty="0"/>
          </a:p>
          <a:p>
            <a:pPr marL="0" indent="0">
              <a:buNone/>
            </a:pPr>
            <a:r>
              <a:rPr lang="en-US" dirty="0"/>
              <a:t>GCSE Music will show employers you have a wide range of interests and skills, as well as demonstrating that you have shown dedication and commitment to learning a musical instrument and to studying music.</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34443274"/>
      </p:ext>
    </p:extLst>
  </p:cSld>
  <p:clrMapOvr>
    <a:masterClrMapping/>
  </p:clrMapOvr>
  <mc:AlternateContent xmlns:mc="http://schemas.openxmlformats.org/markup-compatibility/2006" xmlns:p14="http://schemas.microsoft.com/office/powerpoint/2010/main">
    <mc:Choice Requires="p14">
      <p:transition spd="slow" p14:dur="2000" advTm="84323"/>
    </mc:Choice>
    <mc:Fallback xmlns="">
      <p:transition spd="slow" advTm="84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Finally</a:t>
            </a:r>
          </a:p>
        </p:txBody>
      </p:sp>
      <p:sp>
        <p:nvSpPr>
          <p:cNvPr id="4" name="Content Placeholder 3"/>
          <p:cNvSpPr>
            <a:spLocks noGrp="1"/>
          </p:cNvSpPr>
          <p:nvPr>
            <p:ph idx="1"/>
          </p:nvPr>
        </p:nvSpPr>
        <p:spPr/>
        <p:txBody>
          <a:bodyPr/>
          <a:lstStyle/>
          <a:p>
            <a:r>
              <a:rPr lang="en-US" dirty="0"/>
              <a:t>’If you want to keep your brain engaged throughout the aging process, listening to or playing music is a great tool.  It provides a total brain workout” Research has shown that listening to music can reduce anxiety, blood pressure, and pain, as well as improve sleep quality, mood, and mental alertness, and memory.</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4172669"/>
      </p:ext>
    </p:extLst>
  </p:cSld>
  <p:clrMapOvr>
    <a:masterClrMapping/>
  </p:clrMapOvr>
  <mc:AlternateContent xmlns:mc="http://schemas.openxmlformats.org/markup-compatibility/2006" xmlns:p14="http://schemas.microsoft.com/office/powerpoint/2010/main">
    <mc:Choice Requires="p14">
      <p:transition spd="slow" p14:dur="2000" advTm="89305"/>
    </mc:Choice>
    <mc:Fallback xmlns="">
      <p:transition spd="slow" advTm="89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607959"/>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d117302-bf02-4d4e-86ed-3db594236075">
      <UserInfo>
        <DisplayName/>
        <AccountId xsi:nil="true"/>
        <AccountType/>
      </UserInfo>
    </SharedWithUsers>
    <lcf76f155ced4ddcb4097134ff3c332f xmlns="ef6311e7-f71d-44ba-9264-dde7a993e387">
      <Terms xmlns="http://schemas.microsoft.com/office/infopath/2007/PartnerControls"/>
    </lcf76f155ced4ddcb4097134ff3c332f>
    <TaxCatchAll xmlns="6d117302-bf02-4d4e-86ed-3db59423607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E418A8E1E4204DA8C87CA85BDD1290" ma:contentTypeVersion="17" ma:contentTypeDescription="Create a new document." ma:contentTypeScope="" ma:versionID="f1d41f88b6a25b014fcdd56b3b7aa12d">
  <xsd:schema xmlns:xsd="http://www.w3.org/2001/XMLSchema" xmlns:xs="http://www.w3.org/2001/XMLSchema" xmlns:p="http://schemas.microsoft.com/office/2006/metadata/properties" xmlns:ns2="ef6311e7-f71d-44ba-9264-dde7a993e387" xmlns:ns3="6d117302-bf02-4d4e-86ed-3db594236075" targetNamespace="http://schemas.microsoft.com/office/2006/metadata/properties" ma:root="true" ma:fieldsID="1fea0adc068c7d1b214b85b261253c48" ns2:_="" ns3:_="">
    <xsd:import namespace="ef6311e7-f71d-44ba-9264-dde7a993e387"/>
    <xsd:import namespace="6d117302-bf02-4d4e-86ed-3db59423607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6311e7-f71d-44ba-9264-dde7a993e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192491-0356-4cac-a64e-e6bdc7f075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117302-bf02-4d4e-86ed-3db59423607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4e7c17-6680-43f3-b589-2d09d179ddeb}" ma:internalName="TaxCatchAll" ma:showField="CatchAllData" ma:web="6d117302-bf02-4d4e-86ed-3db5942360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5EC274-4E53-4269-A6ED-31891948EFA9}">
  <ds:schemaRefs>
    <ds:schemaRef ds:uri="http://schemas.microsoft.com/office/2006/metadata/properties"/>
    <ds:schemaRef ds:uri="http://schemas.microsoft.com/office/infopath/2007/PartnerControls"/>
    <ds:schemaRef ds:uri="6d117302-bf02-4d4e-86ed-3db594236075"/>
    <ds:schemaRef ds:uri="ef6311e7-f71d-44ba-9264-dde7a993e387"/>
  </ds:schemaRefs>
</ds:datastoreItem>
</file>

<file path=customXml/itemProps2.xml><?xml version="1.0" encoding="utf-8"?>
<ds:datastoreItem xmlns:ds="http://schemas.openxmlformats.org/officeDocument/2006/customXml" ds:itemID="{91ECB5F4-46F6-4193-9C8D-F30440DBB52F}">
  <ds:schemaRefs>
    <ds:schemaRef ds:uri="http://schemas.microsoft.com/sharepoint/v3/contenttype/forms"/>
  </ds:schemaRefs>
</ds:datastoreItem>
</file>

<file path=customXml/itemProps3.xml><?xml version="1.0" encoding="utf-8"?>
<ds:datastoreItem xmlns:ds="http://schemas.openxmlformats.org/officeDocument/2006/customXml" ds:itemID="{0B4BECCD-E3C1-4FD4-9901-BE905720C8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6311e7-f71d-44ba-9264-dde7a993e387"/>
    <ds:schemaRef ds:uri="6d117302-bf02-4d4e-86ed-3db5942360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Parcel</Template>
  <TotalTime>113</TotalTime>
  <Words>305</Words>
  <Application>Microsoft Office PowerPoint</Application>
  <PresentationFormat>Widescreen</PresentationFormat>
  <Paragraphs>15</Paragraphs>
  <Slides>6</Slides>
  <Notes>0</Notes>
  <HiddenSlides>0</HiddenSlides>
  <MMClips>5</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Atlas</vt:lpstr>
      <vt:lpstr>Why Choose GCSE Music?</vt:lpstr>
      <vt:lpstr>What do we Study</vt:lpstr>
      <vt:lpstr>Personal Attributes?  You do need to be able to sing or play an instrument.  If you do not already play you must be keen to learn one.  The department provides instrument/vocal lessons on a range of instruments which you must attend  </vt:lpstr>
      <vt:lpstr>How will music help me in the future?</vt:lpstr>
      <vt:lpstr>Finally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Dickson L</dc:creator>
  <cp:lastModifiedBy>Dickson L</cp:lastModifiedBy>
  <cp:revision>132</cp:revision>
  <dcterms:created xsi:type="dcterms:W3CDTF">2021-01-18T11:55:26Z</dcterms:created>
  <dcterms:modified xsi:type="dcterms:W3CDTF">2025-01-13T11:34:44Z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488800.000000000</vt:lpwstr>
  </property>
  <property fmtid="{D5CDD505-2E9C-101B-9397-08002B2CF9AE}" pid="3" name="ContentTypeId">
    <vt:lpwstr>0x01010040E418A8E1E4204DA8C87CA85BDD1290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